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80" r:id="rId1"/>
  </p:sldMasterIdLst>
  <p:sldIdLst>
    <p:sldId id="256" r:id="rId2"/>
    <p:sldId id="280" r:id="rId3"/>
    <p:sldId id="257" r:id="rId4"/>
    <p:sldId id="259" r:id="rId5"/>
    <p:sldId id="260" r:id="rId6"/>
    <p:sldId id="281" r:id="rId7"/>
    <p:sldId id="279" r:id="rId8"/>
    <p:sldId id="261" r:id="rId9"/>
    <p:sldId id="262" r:id="rId10"/>
    <p:sldId id="263" r:id="rId11"/>
    <p:sldId id="264" r:id="rId12"/>
    <p:sldId id="265" r:id="rId13"/>
    <p:sldId id="275" r:id="rId14"/>
    <p:sldId id="276" r:id="rId15"/>
    <p:sldId id="277" r:id="rId16"/>
    <p:sldId id="266" r:id="rId17"/>
    <p:sldId id="267" r:id="rId18"/>
    <p:sldId id="278" r:id="rId19"/>
    <p:sldId id="268" r:id="rId20"/>
    <p:sldId id="273" r:id="rId21"/>
    <p:sldId id="270" r:id="rId22"/>
    <p:sldId id="271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31995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2675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3138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932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71306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94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544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090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819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6286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0781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DFDE2C2-2353-4913-909C-00B9B078E413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9AE17BA-80E5-4665-A673-F240DAAFBF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998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81" r:id="rId1"/>
    <p:sldLayoutId id="2147484482" r:id="rId2"/>
    <p:sldLayoutId id="2147484483" r:id="rId3"/>
    <p:sldLayoutId id="2147484484" r:id="rId4"/>
    <p:sldLayoutId id="2147484485" r:id="rId5"/>
    <p:sldLayoutId id="2147484486" r:id="rId6"/>
    <p:sldLayoutId id="2147484487" r:id="rId7"/>
    <p:sldLayoutId id="2147484488" r:id="rId8"/>
    <p:sldLayoutId id="2147484489" r:id="rId9"/>
    <p:sldLayoutId id="2147484490" r:id="rId10"/>
    <p:sldLayoutId id="21474844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kJ60copyDRtKQYWdEjdWE4/LMS?page-id=277%3A2&amp;node-id=277%3A2&amp;viewport=-35%2C301%2C0.33&amp;scaling=min-zoom&amp;starting-point-node-id=382%3A2&amp;show-proto-sidebar=1" TargetMode="External"/><Relationship Id="rId2" Type="http://schemas.openxmlformats.org/officeDocument/2006/relationships/hyperlink" Target="https://www.figma.com/proto/kJ60copyDRtKQYWdEjdWE4/LMS?page-id=0%3A1&amp;node-id=120%3A10&amp;viewport=354%2C1000%2C0.19&amp;scaling=scale-down&amp;starting-point-node-id=91%3A5&amp;hotspot-hints=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ive.google.com/file/d/1jTG-qz8M40Gv_rTL1_eTEscxEaqEitWR/view?usp=sharing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BFB91-B9A3-CFD0-3E62-CF01CA4A31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Learning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597166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F9AC4-EF65-3C7B-4DD7-EBD5D4794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39127"/>
            <a:ext cx="9692640" cy="743949"/>
          </a:xfrm>
        </p:spPr>
        <p:txBody>
          <a:bodyPr/>
          <a:lstStyle/>
          <a:p>
            <a:r>
              <a:rPr lang="en-IN" dirty="0"/>
              <a:t>Class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90D088-D815-02D2-3528-30AB54E48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063" y="1242874"/>
            <a:ext cx="8594725" cy="4934351"/>
          </a:xfrm>
        </p:spPr>
      </p:pic>
    </p:spTree>
    <p:extLst>
      <p:ext uri="{BB962C8B-B14F-4D97-AF65-F5344CB8AC3E}">
        <p14:creationId xmlns:p14="http://schemas.microsoft.com/office/powerpoint/2010/main" val="3764204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CDD56-AD31-94A4-3280-4C8EF8A12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717316"/>
          </a:xfrm>
        </p:spPr>
        <p:txBody>
          <a:bodyPr/>
          <a:lstStyle/>
          <a:p>
            <a:r>
              <a:rPr lang="en-IN" dirty="0"/>
              <a:t>Use Case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9F43F4-8070-5DD0-DE49-9A19D36A13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2296" y="1052004"/>
            <a:ext cx="4965076" cy="5659515"/>
          </a:xfrm>
        </p:spPr>
      </p:pic>
    </p:spTree>
    <p:extLst>
      <p:ext uri="{BB962C8B-B14F-4D97-AF65-F5344CB8AC3E}">
        <p14:creationId xmlns:p14="http://schemas.microsoft.com/office/powerpoint/2010/main" val="2108423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60667-632F-E57E-3934-57EBBB809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47657-2517-E721-133D-F6F798B4E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79414"/>
            <a:ext cx="10058400" cy="4023360"/>
          </a:xfrm>
        </p:spPr>
        <p:txBody>
          <a:bodyPr/>
          <a:lstStyle/>
          <a:p>
            <a:r>
              <a:rPr lang="en-IN" dirty="0"/>
              <a:t> Level 0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84AB5F-055E-BAD6-5F14-6394BC435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922" y="3119120"/>
            <a:ext cx="5690155" cy="151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23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BCBB8-2A14-FDF9-A458-9736E378A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25644"/>
            <a:ext cx="10058400" cy="830800"/>
          </a:xfrm>
        </p:spPr>
        <p:txBody>
          <a:bodyPr/>
          <a:lstStyle/>
          <a:p>
            <a:r>
              <a:rPr lang="en-IN" dirty="0"/>
              <a:t>Data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DE738-D760-5C0E-210C-EC68EEE6A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180730"/>
            <a:ext cx="8595360" cy="4999407"/>
          </a:xfrm>
        </p:spPr>
        <p:txBody>
          <a:bodyPr/>
          <a:lstStyle/>
          <a:p>
            <a:r>
              <a:rPr lang="en-IN" dirty="0"/>
              <a:t>Level 1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CDA3-2CDD-A065-C243-A064DCB39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307" y="1305016"/>
            <a:ext cx="6303145" cy="532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24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A175A-574E-264D-EEEC-11C4D9070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39127"/>
            <a:ext cx="9692640" cy="726193"/>
          </a:xfrm>
        </p:spPr>
        <p:txBody>
          <a:bodyPr/>
          <a:lstStyle/>
          <a:p>
            <a:r>
              <a:rPr lang="en-IN" dirty="0"/>
              <a:t>Data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B4F316-1C70-D7BA-D5A8-2E488F65D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162975"/>
            <a:ext cx="8595360" cy="5017163"/>
          </a:xfrm>
        </p:spPr>
        <p:txBody>
          <a:bodyPr/>
          <a:lstStyle/>
          <a:p>
            <a:r>
              <a:rPr lang="en-IN" dirty="0"/>
              <a:t>Level 2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68C5E8-9E50-7013-0E2D-BCA8A904A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160" y="1302357"/>
            <a:ext cx="4683760" cy="539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520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EFFDA-C444-6FF7-BB9B-19E2BCA45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903747"/>
          </a:xfrm>
        </p:spPr>
        <p:txBody>
          <a:bodyPr/>
          <a:lstStyle/>
          <a:p>
            <a:r>
              <a:rPr lang="en-IN" dirty="0"/>
              <a:t>Data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08EA2-7F5F-5855-F308-CCEFD133E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Level 3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427B86-A7E7-7B09-1E85-46A33440E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4161" y="2007832"/>
            <a:ext cx="5543678" cy="4731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08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BFE94-36E6-9E28-6510-30B5C650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894869"/>
          </a:xfrm>
        </p:spPr>
        <p:txBody>
          <a:bodyPr/>
          <a:lstStyle/>
          <a:p>
            <a:r>
              <a:rPr lang="en-IN" dirty="0"/>
              <a:t>Sequence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D6427A-1E6B-D30C-FC90-C7E513389B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0676" y="1855433"/>
            <a:ext cx="4577498" cy="4811697"/>
          </a:xfrm>
        </p:spPr>
      </p:pic>
    </p:spTree>
    <p:extLst>
      <p:ext uri="{BB962C8B-B14F-4D97-AF65-F5344CB8AC3E}">
        <p14:creationId xmlns:p14="http://schemas.microsoft.com/office/powerpoint/2010/main" val="38415252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587C9-E43C-C221-8535-5E4F4D970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877114"/>
          </a:xfrm>
        </p:spPr>
        <p:txBody>
          <a:bodyPr/>
          <a:lstStyle/>
          <a:p>
            <a:r>
              <a:rPr lang="en-IN" dirty="0"/>
              <a:t>Activity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51F98-7DE9-47CA-27DB-09CB71B41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420428"/>
            <a:ext cx="8595360" cy="4759710"/>
          </a:xfrm>
        </p:spPr>
        <p:txBody>
          <a:bodyPr/>
          <a:lstStyle/>
          <a:p>
            <a:r>
              <a:rPr lang="en-IN" dirty="0"/>
              <a:t>Teacher’s App</a:t>
            </a:r>
            <a:endParaRPr lang="en-IN" b="1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920B4E-FCF3-9D4A-EE2F-3141F1B0A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4388" y="1686757"/>
            <a:ext cx="5529132" cy="480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19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89DDC-1A35-D29E-4723-780EA3F3A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32597"/>
          </a:xfrm>
        </p:spPr>
        <p:txBody>
          <a:bodyPr/>
          <a:lstStyle/>
          <a:p>
            <a:r>
              <a:rPr lang="en-IN" dirty="0"/>
              <a:t>Activity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80F6-F37A-5EDB-8279-5DCEB5756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381760"/>
            <a:ext cx="10058400" cy="4487334"/>
          </a:xfrm>
        </p:spPr>
        <p:txBody>
          <a:bodyPr/>
          <a:lstStyle/>
          <a:p>
            <a:r>
              <a:rPr lang="en-IN" dirty="0"/>
              <a:t>Student’s App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DDC86E-499F-2D2C-A2EE-8232BBEF1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4316" y="1808480"/>
            <a:ext cx="5543367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507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A78BF-A2D6-C581-B65B-80E0EFC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C4510-7ED7-71F0-0326-04CB97D84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The Functional Requirements for this system are as follows: </a:t>
            </a:r>
          </a:p>
          <a:p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Register new students.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Add/Modify Time-table </a:t>
            </a:r>
          </a:p>
          <a:p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Maintaining Student List. </a:t>
            </a:r>
          </a:p>
          <a:p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Updating Student Profile. </a:t>
            </a:r>
          </a:p>
          <a:p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Deleting the Student.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Uploading/Modify the course materials.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Viewing the time table.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Accessing study materials easily </a:t>
            </a:r>
          </a:p>
          <a:p>
            <a:r>
              <a:rPr lang="en-IN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Viewing student profile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9441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BC465-9133-E0DE-BB75-AF3B2EA8D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5E830EA-5837-25BF-BA55-5B4D84FD36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9880835"/>
              </p:ext>
            </p:extLst>
          </p:nvPr>
        </p:nvGraphicFramePr>
        <p:xfrm>
          <a:off x="1262063" y="1828800"/>
          <a:ext cx="8594724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7362">
                  <a:extLst>
                    <a:ext uri="{9D8B030D-6E8A-4147-A177-3AD203B41FA5}">
                      <a16:colId xmlns:a16="http://schemas.microsoft.com/office/drawing/2014/main" val="2968323699"/>
                    </a:ext>
                  </a:extLst>
                </a:gridCol>
                <a:gridCol w="4297362">
                  <a:extLst>
                    <a:ext uri="{9D8B030D-6E8A-4147-A177-3AD203B41FA5}">
                      <a16:colId xmlns:a16="http://schemas.microsoft.com/office/drawing/2014/main" val="3896657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Slide 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Content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442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 Distribution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752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4-6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Requirement &amp; Scope of the project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222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Prototype of Student &amp; Teacher App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407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8-18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Required Diagrams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7434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19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Functional Requirements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480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20 -21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Libraries and Validation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71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0463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Future Enhancement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7305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41724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A5B83-2B3A-833A-1B4F-CD01CE164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Libraries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462EB-83AE-EEC7-D3C3-E55029698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Splash Screen – For API Splash Screen </a:t>
            </a:r>
          </a:p>
          <a:p>
            <a:r>
              <a:rPr lang="en-US" dirty="0"/>
              <a:t>Firebase 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Database –To store </a:t>
            </a:r>
            <a:r>
              <a:rPr lang="en-US" dirty="0" err="1"/>
              <a:t>realtime</a:t>
            </a:r>
            <a:r>
              <a:rPr lang="en-US" dirty="0"/>
              <a:t>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Authentication Using (Email &amp; Password)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Storage – For Image and PDF storage </a:t>
            </a:r>
          </a:p>
          <a:p>
            <a:r>
              <a:rPr lang="en-US" dirty="0"/>
              <a:t>Lottie - For Animation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54966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90C10-8D1C-61CF-2920-ED4A7AFCB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Validation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6F2D6-F76B-BC15-2690-FDAC95523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Login Activity</a:t>
            </a:r>
          </a:p>
          <a:p>
            <a:r>
              <a:rPr lang="en-US" dirty="0"/>
              <a:t>Registration Activity</a:t>
            </a:r>
          </a:p>
          <a:p>
            <a:r>
              <a:rPr lang="en-US" dirty="0"/>
              <a:t>Manage Profile (Edit details)</a:t>
            </a:r>
          </a:p>
          <a:p>
            <a:r>
              <a:rPr lang="en-US" dirty="0"/>
              <a:t>Add Students </a:t>
            </a:r>
          </a:p>
          <a:p>
            <a:r>
              <a:rPr lang="en-US" dirty="0"/>
              <a:t>Student List (Edit details)</a:t>
            </a:r>
          </a:p>
          <a:p>
            <a:r>
              <a:rPr lang="en-US" dirty="0"/>
              <a:t>Manage Course (Add chapter)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2699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929E0-D565-1959-A46B-FC70861F6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F769C-56B5-E845-B1D6-7DC830E80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uFill>
                  <a:solidFill>
                    <a:srgbClr val="000000"/>
                  </a:solidFill>
                </a:uFill>
                <a:latin typeface="Century Gothic (Body)"/>
                <a:ea typeface="MS PMincho" panose="02020600040205080304" pitchFamily="18" charset="-128"/>
                <a:cs typeface="MS PMincho" panose="02020600040205080304" pitchFamily="18" charset="-128"/>
              </a:rPr>
              <a:t>It will only work in portrait mode.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uFill>
                  <a:solidFill>
                    <a:srgbClr val="000000"/>
                  </a:solidFill>
                </a:uFill>
                <a:latin typeface="Century Gothic (Body)"/>
                <a:ea typeface="MS PMincho" panose="02020600040205080304" pitchFamily="18" charset="-128"/>
                <a:cs typeface="MS PMincho" panose="02020600040205080304" pitchFamily="18" charset="-128"/>
              </a:rPr>
              <a:t>It has only light theme.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u="none" strike="noStrike" dirty="0">
                <a:effectLst/>
                <a:uFill>
                  <a:solidFill>
                    <a:srgbClr val="000000"/>
                  </a:solidFill>
                </a:uFill>
                <a:latin typeface="Century Gothic (Body)"/>
                <a:ea typeface="MS PMincho" panose="02020600040205080304" pitchFamily="18" charset="-128"/>
                <a:cs typeface="MS PMincho" panose="02020600040205080304" pitchFamily="18" charset="-128"/>
              </a:rPr>
              <a:t>It will be used on small scale and only for computer engineering students</a:t>
            </a:r>
            <a:r>
              <a:rPr lang="en-US" sz="2000" dirty="0">
                <a:uFill>
                  <a:solidFill>
                    <a:srgbClr val="000000"/>
                  </a:solidFill>
                </a:uFill>
                <a:latin typeface="Century Gothic (Body)"/>
                <a:ea typeface="MS PMincho" panose="02020600040205080304" pitchFamily="18" charset="-128"/>
                <a:cs typeface="MS PMincho" panose="02020600040205080304" pitchFamily="18" charset="-128"/>
              </a:rPr>
              <a:t>.</a:t>
            </a:r>
            <a:endParaRPr lang="en-US" sz="2000" u="none" strike="noStrike" dirty="0">
              <a:effectLst/>
              <a:uFill>
                <a:solidFill>
                  <a:srgbClr val="000000"/>
                </a:solidFill>
              </a:uFill>
              <a:latin typeface="Century Gothic (Body)"/>
              <a:ea typeface="MS PMincho" panose="02020600040205080304" pitchFamily="18" charset="-128"/>
              <a:cs typeface="MS PMincho" panose="02020600040205080304" pitchFamily="18" charset="-128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uFill>
                  <a:solidFill>
                    <a:srgbClr val="000000"/>
                  </a:solidFill>
                </a:uFill>
                <a:latin typeface="Century Gothic (Body)"/>
                <a:ea typeface="MS PMincho" panose="02020600040205080304" pitchFamily="18" charset="-128"/>
                <a:cs typeface="MS PMincho" panose="02020600040205080304" pitchFamily="18" charset="-128"/>
              </a:rPr>
              <a:t>It doesn’t have much features but it will be updated in future.</a:t>
            </a:r>
            <a:endParaRPr lang="en-IN" sz="2000" u="none" strike="noStrike" dirty="0">
              <a:effectLst/>
              <a:uFill>
                <a:solidFill>
                  <a:srgbClr val="000000"/>
                </a:solidFill>
              </a:uFill>
              <a:latin typeface="Century Gothic (Body)"/>
              <a:ea typeface="MS PMincho" panose="02020600040205080304" pitchFamily="18" charset="-128"/>
              <a:cs typeface="MS PMincho" panose="02020600040205080304" pitchFamily="18" charset="-128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75761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D6702-7D7D-FC3B-08A1-55346BC17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BD0F7-8714-CB8E-96F4-02373DD95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Students will able to view their attendance.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Forms to request changes in details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Students will able to view grades.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Announcements section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Notification &amp; Remainder 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7500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BA3E2-F817-6A93-2B54-06D79103B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Group Members and Work Distribution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0BD8012-81C5-8160-354A-2AB53A8881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1150918"/>
              </p:ext>
            </p:extLst>
          </p:nvPr>
        </p:nvGraphicFramePr>
        <p:xfrm>
          <a:off x="525262" y="2183906"/>
          <a:ext cx="10429250" cy="41779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4625">
                  <a:extLst>
                    <a:ext uri="{9D8B030D-6E8A-4147-A177-3AD203B41FA5}">
                      <a16:colId xmlns:a16="http://schemas.microsoft.com/office/drawing/2014/main" val="2404461372"/>
                    </a:ext>
                  </a:extLst>
                </a:gridCol>
                <a:gridCol w="5214625">
                  <a:extLst>
                    <a:ext uri="{9D8B030D-6E8A-4147-A177-3AD203B41FA5}">
                      <a16:colId xmlns:a16="http://schemas.microsoft.com/office/drawing/2014/main" val="1135636767"/>
                    </a:ext>
                  </a:extLst>
                </a:gridCol>
              </a:tblGrid>
              <a:tr h="917715">
                <a:tc>
                  <a:txBody>
                    <a:bodyPr/>
                    <a:lstStyle/>
                    <a:p>
                      <a:r>
                        <a:rPr lang="en-IN" dirty="0"/>
                        <a:t>Group Members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Tasks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1453395"/>
                  </a:ext>
                </a:extLst>
              </a:tr>
              <a:tr h="864610">
                <a:tc>
                  <a:txBody>
                    <a:bodyPr/>
                    <a:lstStyle/>
                    <a:p>
                      <a:r>
                        <a:rPr lang="en-IN" dirty="0"/>
                        <a:t>Patel Nirav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Time-Table (Add/update/remove),</a:t>
                      </a:r>
                    </a:p>
                    <a:p>
                      <a:r>
                        <a:rPr lang="en-US" dirty="0"/>
                        <a:t>Manage Course , Side Navigation ,Student App(View Time-Table)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591839"/>
                  </a:ext>
                </a:extLst>
              </a:tr>
              <a:tr h="684190">
                <a:tc>
                  <a:txBody>
                    <a:bodyPr/>
                    <a:lstStyle/>
                    <a:p>
                      <a:r>
                        <a:rPr lang="en-IN" dirty="0"/>
                        <a:t>Patel Krishna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Start Screen , Login , Registration , Forgot Password, App info(Teacher &amp; Student)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420472"/>
                  </a:ext>
                </a:extLst>
              </a:tr>
              <a:tr h="977414">
                <a:tc>
                  <a:txBody>
                    <a:bodyPr/>
                    <a:lstStyle/>
                    <a:p>
                      <a:r>
                        <a:rPr lang="en-IN" dirty="0" err="1"/>
                        <a:t>Kavathiya</a:t>
                      </a:r>
                      <a:r>
                        <a:rPr lang="en-IN" dirty="0"/>
                        <a:t> Jeel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Student (Add/update/remove),Student App(View Courses , View profile)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7776971"/>
                  </a:ext>
                </a:extLst>
              </a:tr>
              <a:tr h="684190">
                <a:tc>
                  <a:txBody>
                    <a:bodyPr/>
                    <a:lstStyle/>
                    <a:p>
                      <a:r>
                        <a:rPr lang="en-IN" dirty="0"/>
                        <a:t>Kunwar </a:t>
                      </a:r>
                      <a:r>
                        <a:rPr lang="en-IN" dirty="0" err="1"/>
                        <a:t>Pooran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Manage Profile (update details) , Add Chapters (pdf)  , Dashboard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212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9364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97C75-8969-4DCC-1836-05E23A33A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Scope of this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B3ED9-015D-A3C9-6F2C-A24A5519B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dirty="0"/>
              <a:t> It will be easy for Teachers to: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Manage Student details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Upload course material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Manage time table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View the Student list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It will be easy for Students to: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Access the Course materials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View Profile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View Time Table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982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290A8-56F2-2C88-071C-8702758CD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Requirements for this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55906-4F76-2010-A15F-9F5E1DC01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b="1" i="0" u="sng" dirty="0">
                <a:effectLst/>
                <a:latin typeface="Century Gothic (Body)"/>
              </a:rPr>
              <a:t>Hardware &amp; Software for development:</a:t>
            </a:r>
            <a:endParaRPr lang="en-US" b="0" i="0" dirty="0">
              <a:effectLst/>
              <a:latin typeface="Century Gothic (Body)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Century Gothic (Body)"/>
              </a:rPr>
              <a:t>RAM : Min 8GB or above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Century Gothic (Body)"/>
              </a:rPr>
              <a:t>Processor : Intel i5 or Ryzen 5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 (Body)"/>
              </a:rPr>
              <a:t>IDE : Android studio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dirty="0">
                <a:latin typeface="Century Gothic (Body)"/>
              </a:rPr>
              <a:t>Backend : JAVA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1600" dirty="0">
                <a:latin typeface="Century Gothic (Body)"/>
              </a:rPr>
              <a:t>Database : Firebase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600" dirty="0">
                <a:latin typeface="Century Gothic (Body)"/>
              </a:rPr>
              <a:t>Prototype : Figma </a:t>
            </a:r>
          </a:p>
          <a:p>
            <a:pPr marL="0" indent="0">
              <a:buNone/>
            </a:pPr>
            <a:r>
              <a:rPr lang="en-US" b="1" i="0" u="sng" dirty="0">
                <a:effectLst/>
                <a:latin typeface="Century Gothic (Body)"/>
              </a:rPr>
              <a:t>Hardware &amp; Software for Testing:</a:t>
            </a:r>
            <a:endParaRPr lang="en-IN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dirty="0">
                <a:latin typeface="Century Gothic (Body)"/>
              </a:rPr>
              <a:t>Min. </a:t>
            </a:r>
            <a:r>
              <a:rPr lang="en-US" sz="1800" dirty="0" err="1">
                <a:latin typeface="Century Gothic (Body)"/>
              </a:rPr>
              <a:t>os</a:t>
            </a:r>
            <a:r>
              <a:rPr lang="en-US" sz="1800" dirty="0">
                <a:latin typeface="Century Gothic (Body)"/>
              </a:rPr>
              <a:t> : </a:t>
            </a:r>
            <a:r>
              <a:rPr lang="en-US" sz="1800" dirty="0" err="1">
                <a:latin typeface="Century Gothic (Body)"/>
              </a:rPr>
              <a:t>Lolipop</a:t>
            </a:r>
            <a:r>
              <a:rPr lang="en-US" sz="1800" dirty="0">
                <a:latin typeface="Century Gothic (Body)"/>
              </a:rPr>
              <a:t> 5.0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1800" dirty="0">
                <a:latin typeface="Century Gothic (Body)"/>
              </a:rPr>
              <a:t>Internet : Required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1800" dirty="0">
              <a:latin typeface="Century Gothic (Body)"/>
            </a:endParaRPr>
          </a:p>
          <a:p>
            <a:endParaRPr lang="en-IN" sz="1800" dirty="0">
              <a:effectLst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0908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290A8-56F2-2C88-071C-8702758CD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Requirements for user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55906-4F76-2010-A15F-9F5E1DC01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b="1" i="0" u="sng" dirty="0">
                <a:effectLst/>
                <a:latin typeface="Century Gothic (Body)"/>
              </a:rPr>
              <a:t>Hardware &amp; Software :</a:t>
            </a:r>
          </a:p>
          <a:p>
            <a:r>
              <a:rPr lang="en-US" sz="1800" b="0" i="0" dirty="0">
                <a:effectLst/>
                <a:latin typeface="Century Gothic (Body)"/>
              </a:rPr>
              <a:t>RAM : Min </a:t>
            </a:r>
            <a:r>
              <a:rPr lang="en-US" dirty="0">
                <a:latin typeface="Century Gothic (Body)"/>
              </a:rPr>
              <a:t>3 </a:t>
            </a:r>
            <a:r>
              <a:rPr lang="en-US" sz="1800" b="0" i="0" dirty="0">
                <a:effectLst/>
                <a:latin typeface="Century Gothic (Body)"/>
              </a:rPr>
              <a:t>GB </a:t>
            </a:r>
          </a:p>
          <a:p>
            <a:r>
              <a:rPr lang="en-US" dirty="0">
                <a:latin typeface="Century Gothic (Body)"/>
              </a:rPr>
              <a:t>OS : </a:t>
            </a:r>
            <a:r>
              <a:rPr lang="en-US" dirty="0" err="1">
                <a:latin typeface="Century Gothic (Body)"/>
              </a:rPr>
              <a:t>Lolipop</a:t>
            </a:r>
            <a:r>
              <a:rPr lang="en-US" dirty="0">
                <a:latin typeface="Century Gothic (Body)"/>
              </a:rPr>
              <a:t> (5.0 &amp; above)</a:t>
            </a:r>
          </a:p>
          <a:p>
            <a:pPr marL="0" indent="0">
              <a:buNone/>
            </a:pPr>
            <a:r>
              <a:rPr lang="en-US" b="1" u="sng" dirty="0">
                <a:latin typeface="Century Gothic (Body)"/>
              </a:rPr>
              <a:t>Device Access</a:t>
            </a:r>
            <a:r>
              <a:rPr lang="en-US" b="1" i="0" u="sng" dirty="0">
                <a:effectLst/>
                <a:latin typeface="Century Gothic (Body)"/>
              </a:rPr>
              <a:t> :</a:t>
            </a:r>
          </a:p>
          <a:p>
            <a:r>
              <a:rPr lang="en-US" dirty="0">
                <a:latin typeface="Century Gothic (Body)"/>
              </a:rPr>
              <a:t>Internet Required</a:t>
            </a:r>
          </a:p>
          <a:p>
            <a:r>
              <a:rPr lang="en-US" sz="1800" b="0" i="0" dirty="0">
                <a:effectLst/>
                <a:latin typeface="Century Gothic (Body)"/>
              </a:rPr>
              <a:t>Internal Storage </a:t>
            </a:r>
            <a:r>
              <a:rPr lang="en-US" dirty="0">
                <a:latin typeface="Century Gothic (Body)"/>
              </a:rPr>
              <a:t>Permission </a:t>
            </a:r>
            <a:endParaRPr lang="en-US" sz="1800" b="0" i="0" dirty="0">
              <a:effectLst/>
              <a:latin typeface="Century Gothic (Body)"/>
            </a:endParaRPr>
          </a:p>
          <a:p>
            <a:endParaRPr lang="en-US" sz="1800" b="0" i="0" dirty="0">
              <a:effectLst/>
              <a:latin typeface="Century Gothic (Body)"/>
            </a:endParaRPr>
          </a:p>
          <a:p>
            <a:pPr marL="0" indent="0">
              <a:buNone/>
            </a:pPr>
            <a:endParaRPr lang="en-US" b="1" i="0" u="sng" dirty="0">
              <a:effectLst/>
              <a:latin typeface="Century Gothic (Body)"/>
            </a:endParaRPr>
          </a:p>
          <a:p>
            <a:pPr marL="0" indent="0">
              <a:buNone/>
            </a:pPr>
            <a:endParaRPr lang="en-US" b="1" i="0" u="sng" dirty="0">
              <a:effectLst/>
              <a:latin typeface="Century Gothic (Body)"/>
            </a:endParaRPr>
          </a:p>
          <a:p>
            <a:endParaRPr lang="en-US" dirty="0">
              <a:latin typeface="Century Gothic (Body)"/>
            </a:endParaRPr>
          </a:p>
          <a:p>
            <a:endParaRPr lang="en-US" sz="1800" b="0" i="0" dirty="0">
              <a:effectLst/>
              <a:latin typeface="Century Gothic (Body)"/>
            </a:endParaRPr>
          </a:p>
          <a:p>
            <a:pPr algn="l"/>
            <a:endParaRPr lang="en-US" b="1" i="0" u="sng" dirty="0">
              <a:effectLst/>
              <a:latin typeface="Century Gothic (Body)"/>
            </a:endParaRPr>
          </a:p>
          <a:p>
            <a:pPr algn="l"/>
            <a:endParaRPr lang="en-IN" sz="1800" dirty="0">
              <a:latin typeface="Century Gothic (Body)"/>
            </a:endParaRPr>
          </a:p>
          <a:p>
            <a:endParaRPr lang="en-IN" sz="1800" dirty="0">
              <a:effectLst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6384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20A1E-6F1A-EF24-2956-C8E71793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59970"/>
            <a:ext cx="10058400" cy="1450757"/>
          </a:xfrm>
        </p:spPr>
        <p:txBody>
          <a:bodyPr/>
          <a:lstStyle/>
          <a:p>
            <a:r>
              <a:rPr lang="en-US" dirty="0"/>
              <a:t>Prototype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8741A-49D1-4D90-58F6-CB0F64927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Teacher App :</a:t>
            </a:r>
          </a:p>
          <a:p>
            <a:r>
              <a:rPr lang="en-IN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https://www.figma.com/proto/kJ60copyDRtKQYWdEjdWE4/LMS?page-id=0%3A1&amp;node-id=120%3A10&amp;viewport=354%2C1000%2C0.19&amp;scaling=scale-down&amp;starting-point-node-id=91%3A5&amp;hotspot-hints=0</a:t>
            </a:r>
            <a:endParaRPr lang="en-IN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dirty="0"/>
              <a:t>Student App :</a:t>
            </a:r>
          </a:p>
          <a:p>
            <a:r>
              <a:rPr lang="en-IN" dirty="0">
                <a:hlinkClick r:id="rId3"/>
              </a:rPr>
              <a:t>https://www.figma.com/proto/kJ60copyDRtKQYWdEjdWE4/LMS?page-id=277%3A2&amp;node-id=277%3A2&amp;viewport=-35%2C301%2C0.33&amp;scaling=min-zoom&amp;starting-point-node-id=382%3A2&amp;show-proto-sidebar=1</a:t>
            </a:r>
            <a:r>
              <a:rPr lang="en-IN" dirty="0"/>
              <a:t> </a:t>
            </a:r>
          </a:p>
          <a:p>
            <a:pPr marL="0" indent="0">
              <a:buNone/>
            </a:pPr>
            <a:r>
              <a:rPr lang="en-IN" dirty="0"/>
              <a:t>Documentation (SRS)</a:t>
            </a:r>
          </a:p>
          <a:p>
            <a:r>
              <a:rPr lang="en-IN" dirty="0">
                <a:hlinkClick r:id="rId4"/>
              </a:rPr>
              <a:t>https://drive.google.com/file/d/1jTG-qz8M40Gv_rTL1_eTEscxEaqEitWR/view?usp=sharing</a:t>
            </a:r>
            <a:r>
              <a:rPr lang="en-IN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0288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55E26-EBBF-0C52-A816-23E56554C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Flowchart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4D5D3A-735D-FE34-DBA2-9491046C4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Student</a:t>
            </a:r>
          </a:p>
          <a:p>
            <a:endParaRPr lang="en-IN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A350E3DC-DA8F-B881-B644-D2FD8E235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188" y="1976438"/>
            <a:ext cx="5588000" cy="434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00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ED525-B39C-891C-F148-C4591F6CD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726193"/>
          </a:xfrm>
        </p:spPr>
        <p:txBody>
          <a:bodyPr/>
          <a:lstStyle/>
          <a:p>
            <a:r>
              <a:rPr lang="en-IN" dirty="0"/>
              <a:t>Flowchart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39251E3-62EC-8666-CD46-D70DA68B6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189608"/>
            <a:ext cx="8595360" cy="4990529"/>
          </a:xfrm>
        </p:spPr>
        <p:txBody>
          <a:bodyPr/>
          <a:lstStyle/>
          <a:p>
            <a:r>
              <a:rPr lang="en-IN" dirty="0"/>
              <a:t>Teacher</a:t>
            </a:r>
          </a:p>
          <a:p>
            <a:endParaRPr lang="en-IN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FC122694-68ED-DD98-8507-48DD36CAA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080" y="1274344"/>
            <a:ext cx="6136640" cy="499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31567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687</TotalTime>
  <Words>598</Words>
  <Application>Microsoft Office PowerPoint</Application>
  <PresentationFormat>Widescreen</PresentationFormat>
  <Paragraphs>131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Century Gothic (Body)</vt:lpstr>
      <vt:lpstr>Century Schoolbook</vt:lpstr>
      <vt:lpstr>Wingdings</vt:lpstr>
      <vt:lpstr>Wingdings 2</vt:lpstr>
      <vt:lpstr>View</vt:lpstr>
      <vt:lpstr>Learning Management System</vt:lpstr>
      <vt:lpstr>Table Of Content</vt:lpstr>
      <vt:lpstr>Group Members and Work Distribution</vt:lpstr>
      <vt:lpstr>Scope of this project</vt:lpstr>
      <vt:lpstr>Requirements for this project</vt:lpstr>
      <vt:lpstr>Requirements for user</vt:lpstr>
      <vt:lpstr>Prototype</vt:lpstr>
      <vt:lpstr>Flowchart</vt:lpstr>
      <vt:lpstr>Flowchart</vt:lpstr>
      <vt:lpstr>Class Diagram</vt:lpstr>
      <vt:lpstr>Use Case Diagram</vt:lpstr>
      <vt:lpstr>Data Flow Diagram</vt:lpstr>
      <vt:lpstr>Data Flow Diagram</vt:lpstr>
      <vt:lpstr>Data Flow Diagram</vt:lpstr>
      <vt:lpstr>Data Flow Diagram</vt:lpstr>
      <vt:lpstr>Sequence Diagram</vt:lpstr>
      <vt:lpstr>Activity Diagram</vt:lpstr>
      <vt:lpstr>Activity Diagram</vt:lpstr>
      <vt:lpstr>Functional Requirements</vt:lpstr>
      <vt:lpstr>Libraries Used</vt:lpstr>
      <vt:lpstr>Validation Used</vt:lpstr>
      <vt:lpstr>Limitations</vt:lpstr>
      <vt:lpstr>Future Enhancement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Management System</dc:title>
  <dc:creator>Krishna Patel</dc:creator>
  <cp:lastModifiedBy>NIRAV</cp:lastModifiedBy>
  <cp:revision>20</cp:revision>
  <dcterms:created xsi:type="dcterms:W3CDTF">2022-10-06T15:37:17Z</dcterms:created>
  <dcterms:modified xsi:type="dcterms:W3CDTF">2022-10-07T13:12:24Z</dcterms:modified>
</cp:coreProperties>
</file>

<file path=docProps/thumbnail.jpeg>
</file>